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83" r:id="rId4"/>
    <p:sldId id="260" r:id="rId5"/>
    <p:sldId id="28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B685"/>
    <a:srgbClr val="3D9B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720000" y="1666800"/>
            <a:ext cx="10800000" cy="4932000"/>
          </a:xfrm>
        </p:spPr>
        <p:txBody>
          <a:bodyPr/>
          <a:lstStyle/>
          <a:p>
            <a:pPr lvl="0"/>
            <a:r>
              <a:rPr lang="en-US"/>
              <a:t>Click to edit Master text styles</a:t>
            </a:r>
          </a:p>
          <a:p>
            <a:pPr lvl="1"/>
            <a:r>
              <a:rPr lang="en-US"/>
              <a:t>Second level</a:t>
            </a:r>
          </a:p>
          <a:p>
            <a:pPr lvl="2"/>
            <a:r>
              <a:rPr lang="en-US"/>
              <a:t>Third level</a:t>
            </a:r>
          </a:p>
        </p:txBody>
      </p:sp>
      <p:cxnSp>
        <p:nvCxnSpPr>
          <p:cNvPr id="5" name="Straight Connector 4"/>
          <p:cNvCxnSpPr/>
          <p:nvPr userDrawn="1"/>
        </p:nvCxnSpPr>
        <p:spPr>
          <a:xfrm>
            <a:off x="720000" y="1481125"/>
            <a:ext cx="1080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019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0000" y="1709738"/>
            <a:ext cx="10800000" cy="2852737"/>
          </a:xfrm>
        </p:spPr>
        <p:txBody>
          <a:bodyPr anchor="b"/>
          <a:lstStyle>
            <a:lvl1pPr>
              <a:defRPr sz="6000"/>
            </a:lvl1pPr>
          </a:lstStyle>
          <a:p>
            <a:r>
              <a:rPr lang="en-US"/>
              <a:t>Click to edit Master title style</a:t>
            </a:r>
            <a:endParaRPr lang="en-GB" dirty="0"/>
          </a:p>
        </p:txBody>
      </p:sp>
      <p:sp>
        <p:nvSpPr>
          <p:cNvPr id="3" name="Text Placeholder 2"/>
          <p:cNvSpPr>
            <a:spLocks noGrp="1"/>
          </p:cNvSpPr>
          <p:nvPr>
            <p:ph type="body" idx="1"/>
          </p:nvPr>
        </p:nvSpPr>
        <p:spPr>
          <a:xfrm>
            <a:off x="720000" y="4589463"/>
            <a:ext cx="10800000" cy="1500187"/>
          </a:xfrm>
        </p:spPr>
        <p:txBody>
          <a:bodyPr/>
          <a:lstStyle>
            <a:lvl1pPr marL="0" indent="0">
              <a:buNone/>
              <a:defRPr sz="2400" baseline="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57958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720000" y="1666800"/>
            <a:ext cx="5346000" cy="4932000"/>
          </a:xfrm>
        </p:spPr>
        <p:txBody>
          <a:body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172200" y="1666800"/>
            <a:ext cx="5346000" cy="4932000"/>
          </a:xfrm>
        </p:spPr>
        <p:txBody>
          <a:bodyPr/>
          <a:lstStyle/>
          <a:p>
            <a:pPr lvl="0"/>
            <a:r>
              <a:rPr lang="en-US"/>
              <a:t>Click to edit Master text styles</a:t>
            </a:r>
          </a:p>
          <a:p>
            <a:pPr lvl="1"/>
            <a:r>
              <a:rPr lang="en-US"/>
              <a:t>Second level</a:t>
            </a:r>
          </a:p>
          <a:p>
            <a:pPr lvl="2"/>
            <a:r>
              <a:rPr lang="en-US"/>
              <a:t>Third level</a:t>
            </a:r>
          </a:p>
        </p:txBody>
      </p:sp>
      <p:cxnSp>
        <p:nvCxnSpPr>
          <p:cNvPr id="6" name="Straight Connector 5"/>
          <p:cNvCxnSpPr/>
          <p:nvPr userDrawn="1"/>
        </p:nvCxnSpPr>
        <p:spPr>
          <a:xfrm>
            <a:off x="720000" y="1481125"/>
            <a:ext cx="1079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7116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20000" y="365125"/>
            <a:ext cx="10800000" cy="1116000"/>
          </a:xfrm>
        </p:spPr>
        <p:txBody>
          <a:bodyPr/>
          <a:lstStyle/>
          <a:p>
            <a:r>
              <a:rPr lang="en-US"/>
              <a:t>Click to edit Master title style</a:t>
            </a:r>
            <a:endParaRPr lang="en-GB"/>
          </a:p>
        </p:txBody>
      </p:sp>
      <p:sp>
        <p:nvSpPr>
          <p:cNvPr id="3" name="Text Placeholder 2"/>
          <p:cNvSpPr>
            <a:spLocks noGrp="1"/>
          </p:cNvSpPr>
          <p:nvPr>
            <p:ph type="body" idx="1"/>
          </p:nvPr>
        </p:nvSpPr>
        <p:spPr>
          <a:xfrm>
            <a:off x="720000" y="1666800"/>
            <a:ext cx="5346000" cy="612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20000" y="2314800"/>
            <a:ext cx="5346000" cy="4284000"/>
          </a:xfrm>
        </p:spPr>
        <p:txBody>
          <a:body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6172200" y="1666800"/>
            <a:ext cx="5346000" cy="612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314800"/>
            <a:ext cx="5346000" cy="4284000"/>
          </a:xfrm>
        </p:spPr>
        <p:txBody>
          <a:bodyPr/>
          <a:lstStyle/>
          <a:p>
            <a:pPr lvl="0"/>
            <a:r>
              <a:rPr lang="en-US"/>
              <a:t>Click to edit Master text styles</a:t>
            </a:r>
          </a:p>
          <a:p>
            <a:pPr lvl="1"/>
            <a:r>
              <a:rPr lang="en-US"/>
              <a:t>Second level</a:t>
            </a:r>
          </a:p>
          <a:p>
            <a:pPr lvl="2"/>
            <a:r>
              <a:rPr lang="en-US"/>
              <a:t>Third level</a:t>
            </a:r>
          </a:p>
        </p:txBody>
      </p:sp>
      <p:cxnSp>
        <p:nvCxnSpPr>
          <p:cNvPr id="8" name="Straight Connector 7"/>
          <p:cNvCxnSpPr/>
          <p:nvPr userDrawn="1"/>
        </p:nvCxnSpPr>
        <p:spPr>
          <a:xfrm>
            <a:off x="720000" y="1481125"/>
            <a:ext cx="1079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523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cxnSp>
        <p:nvCxnSpPr>
          <p:cNvPr id="4" name="Straight Connector 3"/>
          <p:cNvCxnSpPr/>
          <p:nvPr userDrawn="1"/>
        </p:nvCxnSpPr>
        <p:spPr>
          <a:xfrm>
            <a:off x="720000" y="1481125"/>
            <a:ext cx="1080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425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9015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10908" y="5273039"/>
            <a:ext cx="1205345" cy="1325880"/>
          </a:xfrm>
          <a:prstGeom prst="rect">
            <a:avLst/>
          </a:prstGeom>
        </p:spPr>
      </p:pic>
      <p:sp>
        <p:nvSpPr>
          <p:cNvPr id="2" name="Title Placeholder 1"/>
          <p:cNvSpPr>
            <a:spLocks noGrp="1"/>
          </p:cNvSpPr>
          <p:nvPr>
            <p:ph type="title"/>
          </p:nvPr>
        </p:nvSpPr>
        <p:spPr>
          <a:xfrm>
            <a:off x="720000" y="365125"/>
            <a:ext cx="10800000" cy="1116000"/>
          </a:xfrm>
          <a:prstGeom prst="rect">
            <a:avLst/>
          </a:prstGeom>
          <a:noFill/>
          <a:ln>
            <a:noFill/>
          </a:ln>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720000" y="1666919"/>
            <a:ext cx="10800000" cy="493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69058700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Lst>
  <p:txStyles>
    <p:titleStyle>
      <a:lvl1pPr algn="l" defTabSz="914400" rtl="0" eaLnBrk="1" latinLnBrk="0" hangingPunct="1">
        <a:lnSpc>
          <a:spcPct val="90000"/>
        </a:lnSpc>
        <a:spcBef>
          <a:spcPct val="0"/>
        </a:spcBef>
        <a:buNone/>
        <a:defRPr sz="4400" kern="1200" baseline="0">
          <a:solidFill>
            <a:schemeClr val="accent5"/>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2800" kern="1200" baseline="0">
          <a:solidFill>
            <a:schemeClr val="accent5"/>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2400" kern="1200" baseline="0">
          <a:solidFill>
            <a:schemeClr val="accent5"/>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Wingdings" panose="05000000000000000000" pitchFamily="2" charset="2"/>
        <a:buChar char="§"/>
        <a:defRPr sz="2000" kern="1200" baseline="0">
          <a:solidFill>
            <a:schemeClr val="accent5"/>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baseline="0">
          <a:solidFill>
            <a:schemeClr val="accent5"/>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baseline="0">
          <a:solidFill>
            <a:schemeClr val="accent5"/>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89767B-C216-410C-888D-627A163BE541}"/>
              </a:ext>
            </a:extLst>
          </p:cNvPr>
          <p:cNvSpPr txBox="1"/>
          <p:nvPr/>
        </p:nvSpPr>
        <p:spPr>
          <a:xfrm>
            <a:off x="2395537" y="2515761"/>
            <a:ext cx="8497750" cy="1200329"/>
          </a:xfrm>
          <a:prstGeom prst="rect">
            <a:avLst/>
          </a:prstGeom>
          <a:noFill/>
          <a:ln w="3175">
            <a:noFill/>
          </a:ln>
        </p:spPr>
        <p:txBody>
          <a:bodyPr wrap="square" rtlCol="0">
            <a:spAutoFit/>
          </a:bodyPr>
          <a:lstStyle/>
          <a:p>
            <a:pPr algn="ctr"/>
            <a:r>
              <a:rPr lang="en-GB" sz="4400" dirty="0">
                <a:solidFill>
                  <a:srgbClr val="3D9BCD"/>
                </a:solidFill>
                <a:latin typeface="Gill Sans MT" panose="020B0502020104020203" pitchFamily="34" charset="0"/>
              </a:rPr>
              <a:t>Proposed MOCOPA Change</a:t>
            </a:r>
            <a:endParaRPr lang="en-GB" sz="2800" dirty="0">
              <a:solidFill>
                <a:srgbClr val="3D9BCD"/>
              </a:solidFill>
              <a:latin typeface="Gill Sans MT" panose="020B0502020104020203" pitchFamily="34" charset="0"/>
            </a:endParaRPr>
          </a:p>
          <a:p>
            <a:pPr algn="ctr"/>
            <a:endParaRPr lang="en-GB" sz="2800" dirty="0">
              <a:solidFill>
                <a:srgbClr val="3D9BCD"/>
              </a:solidFill>
              <a:latin typeface="Gill Sans MT" panose="020B0502020104020203" pitchFamily="34" charset="0"/>
            </a:endParaRPr>
          </a:p>
        </p:txBody>
      </p:sp>
      <p:sp>
        <p:nvSpPr>
          <p:cNvPr id="3" name="TextBox 2">
            <a:extLst>
              <a:ext uri="{FF2B5EF4-FFF2-40B4-BE49-F238E27FC236}">
                <a16:creationId xmlns:a16="http://schemas.microsoft.com/office/drawing/2014/main" id="{157B5EBA-76E9-421C-9C5F-D5CF5DFC3027}"/>
              </a:ext>
            </a:extLst>
          </p:cNvPr>
          <p:cNvSpPr txBox="1"/>
          <p:nvPr/>
        </p:nvSpPr>
        <p:spPr>
          <a:xfrm>
            <a:off x="4442998" y="3685312"/>
            <a:ext cx="3972132" cy="461665"/>
          </a:xfrm>
          <a:prstGeom prst="rect">
            <a:avLst/>
          </a:prstGeom>
          <a:noFill/>
        </p:spPr>
        <p:txBody>
          <a:bodyPr wrap="square" rtlCol="0">
            <a:spAutoFit/>
          </a:bodyPr>
          <a:lstStyle/>
          <a:p>
            <a:r>
              <a:rPr lang="en-GB" sz="2400" dirty="0">
                <a:solidFill>
                  <a:schemeClr val="bg2">
                    <a:lumMod val="50000"/>
                  </a:schemeClr>
                </a:solidFill>
                <a:latin typeface="Gill Sans MT" panose="020B0502020104020203" pitchFamily="34" charset="0"/>
              </a:rPr>
              <a:t>30 March 2021</a:t>
            </a:r>
          </a:p>
        </p:txBody>
      </p:sp>
      <p:sp>
        <p:nvSpPr>
          <p:cNvPr id="4" name="TextBox 3">
            <a:extLst>
              <a:ext uri="{FF2B5EF4-FFF2-40B4-BE49-F238E27FC236}">
                <a16:creationId xmlns:a16="http://schemas.microsoft.com/office/drawing/2014/main" id="{90C0FA81-2F76-4C0F-906F-1051844DDF51}"/>
              </a:ext>
            </a:extLst>
          </p:cNvPr>
          <p:cNvSpPr txBox="1"/>
          <p:nvPr/>
        </p:nvSpPr>
        <p:spPr>
          <a:xfrm>
            <a:off x="3826276" y="962932"/>
            <a:ext cx="6480699" cy="369332"/>
          </a:xfrm>
          <a:prstGeom prst="rect">
            <a:avLst/>
          </a:prstGeom>
          <a:noFill/>
        </p:spPr>
        <p:txBody>
          <a:bodyPr wrap="square" rtlCol="0">
            <a:spAutoFit/>
          </a:bodyPr>
          <a:lstStyle/>
          <a:p>
            <a:r>
              <a:rPr lang="en-GB" dirty="0">
                <a:solidFill>
                  <a:srgbClr val="FF0000"/>
                </a:solidFill>
              </a:rPr>
              <a:t> </a:t>
            </a:r>
          </a:p>
        </p:txBody>
      </p:sp>
    </p:spTree>
    <p:extLst>
      <p:ext uri="{BB962C8B-B14F-4D97-AF65-F5344CB8AC3E}">
        <p14:creationId xmlns:p14="http://schemas.microsoft.com/office/powerpoint/2010/main" val="1108652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9034D-8B37-4771-A6C1-7EE85A7F52CB}"/>
              </a:ext>
            </a:extLst>
          </p:cNvPr>
          <p:cNvSpPr>
            <a:spLocks noGrp="1"/>
          </p:cNvSpPr>
          <p:nvPr>
            <p:ph type="title"/>
          </p:nvPr>
        </p:nvSpPr>
        <p:spPr/>
        <p:txBody>
          <a:bodyPr/>
          <a:lstStyle/>
          <a:p>
            <a:r>
              <a:rPr lang="en-GB" dirty="0">
                <a:solidFill>
                  <a:schemeClr val="accent1"/>
                </a:solidFill>
              </a:rPr>
              <a:t>Installing isolators</a:t>
            </a:r>
          </a:p>
        </p:txBody>
      </p:sp>
      <p:sp>
        <p:nvSpPr>
          <p:cNvPr id="3" name="Content Placeholder 2">
            <a:extLst>
              <a:ext uri="{FF2B5EF4-FFF2-40B4-BE49-F238E27FC236}">
                <a16:creationId xmlns:a16="http://schemas.microsoft.com/office/drawing/2014/main" id="{719D2B00-206B-4F1A-AC86-CA65DE505811}"/>
              </a:ext>
            </a:extLst>
          </p:cNvPr>
          <p:cNvSpPr>
            <a:spLocks noGrp="1"/>
          </p:cNvSpPr>
          <p:nvPr>
            <p:ph idx="1"/>
          </p:nvPr>
        </p:nvSpPr>
        <p:spPr/>
        <p:txBody>
          <a:bodyPr>
            <a:normAutofit/>
          </a:bodyPr>
          <a:lstStyle/>
          <a:p>
            <a:r>
              <a:rPr lang="en-GB" sz="2000" dirty="0">
                <a:solidFill>
                  <a:schemeClr val="tx1"/>
                </a:solidFill>
              </a:rPr>
              <a:t>The DCUSA Safe Isolations Working Group have frequently discussed the issue around the removal of the mains fuse by unauthorised parties.</a:t>
            </a:r>
            <a:br>
              <a:rPr lang="en-GB" sz="2000" dirty="0">
                <a:solidFill>
                  <a:schemeClr val="tx1"/>
                </a:solidFill>
              </a:rPr>
            </a:br>
            <a:endParaRPr lang="en-GB" sz="2000" dirty="0">
              <a:solidFill>
                <a:schemeClr val="tx1"/>
              </a:solidFill>
            </a:endParaRPr>
          </a:p>
          <a:p>
            <a:r>
              <a:rPr lang="en-GB" sz="2000" dirty="0">
                <a:solidFill>
                  <a:schemeClr val="tx1"/>
                </a:solidFill>
              </a:rPr>
              <a:t>At present only MOCOPA parties can be authorised to undertake this work.</a:t>
            </a:r>
            <a:br>
              <a:rPr lang="en-GB" sz="2000" dirty="0">
                <a:solidFill>
                  <a:schemeClr val="tx1"/>
                </a:solidFill>
              </a:rPr>
            </a:br>
            <a:endParaRPr lang="en-GB" sz="2000" dirty="0">
              <a:solidFill>
                <a:schemeClr val="tx1"/>
              </a:solidFill>
            </a:endParaRPr>
          </a:p>
          <a:p>
            <a:r>
              <a:rPr lang="en-GB" sz="2000" dirty="0">
                <a:solidFill>
                  <a:schemeClr val="tx1"/>
                </a:solidFill>
              </a:rPr>
              <a:t>Operators must either be authorised via NSAP or by the DNO</a:t>
            </a:r>
          </a:p>
          <a:p>
            <a:endParaRPr lang="en-GB" sz="2000" dirty="0">
              <a:solidFill>
                <a:schemeClr val="tx1"/>
              </a:solidFill>
            </a:endParaRPr>
          </a:p>
          <a:p>
            <a:r>
              <a:rPr lang="en-GB" sz="2000" dirty="0">
                <a:solidFill>
                  <a:schemeClr val="tx1"/>
                </a:solidFill>
              </a:rPr>
              <a:t>We are aware of non-authorised parties removing the mains fuse, one of the reasons cited is the industry complexity and co-ordination particularly where bulk refurbishment is required.</a:t>
            </a:r>
            <a:br>
              <a:rPr lang="en-GB" sz="2000" dirty="0">
                <a:solidFill>
                  <a:schemeClr val="tx1"/>
                </a:solidFill>
              </a:rPr>
            </a:br>
            <a:endParaRPr lang="en-GB" sz="2000" dirty="0">
              <a:solidFill>
                <a:schemeClr val="tx1"/>
              </a:solidFill>
            </a:endParaRPr>
          </a:p>
          <a:p>
            <a:r>
              <a:rPr lang="en-GB" sz="2000" dirty="0">
                <a:solidFill>
                  <a:schemeClr val="tx1"/>
                </a:solidFill>
              </a:rPr>
              <a:t>Safe Isolations WG has discussed several options but to date have not agreed a way forward.</a:t>
            </a:r>
            <a:br>
              <a:rPr lang="en-GB" sz="2000" dirty="0">
                <a:solidFill>
                  <a:schemeClr val="tx1"/>
                </a:solidFill>
              </a:rPr>
            </a:br>
            <a:endParaRPr lang="en-GB" sz="2000" dirty="0">
              <a:solidFill>
                <a:schemeClr val="tx1"/>
              </a:solidFill>
            </a:endParaRPr>
          </a:p>
          <a:p>
            <a:r>
              <a:rPr lang="en-GB" sz="2000" dirty="0">
                <a:solidFill>
                  <a:schemeClr val="tx1"/>
                </a:solidFill>
              </a:rPr>
              <a:t>The AMO are proposing a change to MOCOPA</a:t>
            </a:r>
          </a:p>
          <a:p>
            <a:endParaRPr lang="en-GB" sz="2000" dirty="0">
              <a:solidFill>
                <a:schemeClr val="tx1"/>
              </a:solidFill>
            </a:endParaRPr>
          </a:p>
        </p:txBody>
      </p:sp>
    </p:spTree>
    <p:extLst>
      <p:ext uri="{BB962C8B-B14F-4D97-AF65-F5344CB8AC3E}">
        <p14:creationId xmlns:p14="http://schemas.microsoft.com/office/powerpoint/2010/main" val="3894860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9034D-8B37-4771-A6C1-7EE85A7F52CB}"/>
              </a:ext>
            </a:extLst>
          </p:cNvPr>
          <p:cNvSpPr>
            <a:spLocks noGrp="1"/>
          </p:cNvSpPr>
          <p:nvPr>
            <p:ph type="title"/>
          </p:nvPr>
        </p:nvSpPr>
        <p:spPr/>
        <p:txBody>
          <a:bodyPr/>
          <a:lstStyle/>
          <a:p>
            <a:r>
              <a:rPr lang="en-GB" dirty="0">
                <a:solidFill>
                  <a:schemeClr val="accent1"/>
                </a:solidFill>
              </a:rPr>
              <a:t>Background</a:t>
            </a:r>
          </a:p>
        </p:txBody>
      </p:sp>
      <p:sp>
        <p:nvSpPr>
          <p:cNvPr id="3" name="Content Placeholder 2">
            <a:extLst>
              <a:ext uri="{FF2B5EF4-FFF2-40B4-BE49-F238E27FC236}">
                <a16:creationId xmlns:a16="http://schemas.microsoft.com/office/drawing/2014/main" id="{719D2B00-206B-4F1A-AC86-CA65DE505811}"/>
              </a:ext>
            </a:extLst>
          </p:cNvPr>
          <p:cNvSpPr>
            <a:spLocks noGrp="1"/>
          </p:cNvSpPr>
          <p:nvPr>
            <p:ph idx="1"/>
          </p:nvPr>
        </p:nvSpPr>
        <p:spPr/>
        <p:txBody>
          <a:bodyPr>
            <a:normAutofit fontScale="85000" lnSpcReduction="10000"/>
          </a:bodyPr>
          <a:lstStyle/>
          <a:p>
            <a:pPr marL="67945"/>
            <a:r>
              <a:rPr lang="en-GB" sz="1800" dirty="0">
                <a:effectLst/>
                <a:latin typeface="Arial" panose="020B0604020202020204" pitchFamily="34" charset="0"/>
                <a:ea typeface="Arial" panose="020B0604020202020204" pitchFamily="34" charset="0"/>
              </a:rPr>
              <a:t>It has become apparent over the last few years that the fitting of an isolator between the electricity meter and the consumer unit has been frustrated by the current rules which require the work to be undertaken on the instructions of the electricity supplier appointed to that property or where the Operator is already appointed to that property.  This has caused many issues where, for example, a local authority wishes to refurbish many dwellings but first needs the consent of the electricity supplier. There are currently over 100 licensed domestic electricity suppliers. </a:t>
            </a:r>
          </a:p>
          <a:p>
            <a:pPr marL="0" indent="0">
              <a:buNone/>
            </a:pPr>
            <a:endParaRPr lang="en-GB" sz="1800" dirty="0">
              <a:effectLst/>
              <a:latin typeface="Arial" panose="020B0604020202020204" pitchFamily="34" charset="0"/>
              <a:ea typeface="Arial" panose="020B0604020202020204" pitchFamily="34" charset="0"/>
            </a:endParaRPr>
          </a:p>
          <a:p>
            <a:pPr marL="67945"/>
            <a:r>
              <a:rPr lang="en-GB" sz="1800" dirty="0">
                <a:effectLst/>
                <a:latin typeface="Arial" panose="020B0604020202020204" pitchFamily="34" charset="0"/>
                <a:ea typeface="Arial" panose="020B0604020202020204" pitchFamily="34" charset="0"/>
              </a:rPr>
              <a:t>There have been numerous complaints into the industry including via trade bodies such as Electrical Safety First.  It is believed that there are many hundreds of occasions where a non-</a:t>
            </a:r>
            <a:r>
              <a:rPr lang="en-GB" sz="1800" dirty="0" err="1">
                <a:effectLst/>
                <a:latin typeface="Arial" panose="020B0604020202020204" pitchFamily="34" charset="0"/>
                <a:ea typeface="Arial" panose="020B0604020202020204" pitchFamily="34" charset="0"/>
              </a:rPr>
              <a:t>MOCoPA</a:t>
            </a:r>
            <a:r>
              <a:rPr lang="en-GB" sz="1800" dirty="0">
                <a:effectLst/>
                <a:latin typeface="Arial" panose="020B0604020202020204" pitchFamily="34" charset="0"/>
                <a:ea typeface="Arial" panose="020B0604020202020204" pitchFamily="34" charset="0"/>
              </a:rPr>
              <a:t> party breaks </a:t>
            </a:r>
            <a:r>
              <a:rPr lang="en-GB" sz="1800" strike="sngStrike" dirty="0">
                <a:solidFill>
                  <a:srgbClr val="FF0000"/>
                </a:solidFill>
                <a:effectLst/>
                <a:latin typeface="Arial" panose="020B0604020202020204" pitchFamily="34" charset="0"/>
                <a:ea typeface="Arial" panose="020B0604020202020204" pitchFamily="34" charset="0"/>
              </a:rPr>
              <a:t> </a:t>
            </a:r>
            <a:r>
              <a:rPr lang="en-GB" sz="1800" dirty="0">
                <a:effectLst/>
                <a:latin typeface="Arial" panose="020B0604020202020204" pitchFamily="34" charset="0"/>
                <a:ea typeface="Arial" panose="020B0604020202020204" pitchFamily="34" charset="0"/>
              </a:rPr>
              <a:t>specified seals on DNO and Supplier owned equipment</a:t>
            </a:r>
            <a:r>
              <a:rPr lang="en-GB" sz="1800" strike="sngStrike" dirty="0">
                <a:latin typeface="Arial" panose="020B0604020202020204" pitchFamily="34" charset="0"/>
                <a:ea typeface="Arial" panose="020B0604020202020204" pitchFamily="34" charset="0"/>
              </a:rPr>
              <a:t> </a:t>
            </a:r>
            <a:r>
              <a:rPr lang="en-GB" sz="1800" dirty="0">
                <a:effectLst/>
                <a:latin typeface="Arial" panose="020B0604020202020204" pitchFamily="34" charset="0"/>
                <a:ea typeface="Arial" panose="020B0604020202020204" pitchFamily="34" charset="0"/>
              </a:rPr>
              <a:t>to complete their work.  Whilst this is a breach of ESQCR there has been no enforcement as the industry has not been able to provide a simple solution that can be adopted by all stakeholders.</a:t>
            </a:r>
          </a:p>
          <a:p>
            <a:pPr marL="0" indent="0">
              <a:buNone/>
            </a:pPr>
            <a:r>
              <a:rPr lang="en-GB" sz="1800" dirty="0">
                <a:effectLst/>
                <a:latin typeface="Arial" panose="020B0604020202020204" pitchFamily="34" charset="0"/>
                <a:ea typeface="Arial" panose="020B0604020202020204" pitchFamily="34" charset="0"/>
              </a:rPr>
              <a:t> </a:t>
            </a:r>
          </a:p>
          <a:p>
            <a:pPr marL="67945"/>
            <a:r>
              <a:rPr lang="en-GB" sz="1800" dirty="0">
                <a:effectLst/>
                <a:latin typeface="Arial" panose="020B0604020202020204" pitchFamily="34" charset="0"/>
                <a:ea typeface="Arial" panose="020B0604020202020204" pitchFamily="34" charset="0"/>
              </a:rPr>
              <a:t>The  installation of Electric Vehicle chargers and other customer generation equipment has seen the number of unauthorised breaking of specified seals increase, with the uptake of EVs increasing year-on-year then it can be reasonably assumed that the associated unauthorised breaking of seals will also increase. </a:t>
            </a:r>
          </a:p>
          <a:p>
            <a:pPr marL="67945"/>
            <a:r>
              <a:rPr lang="en-GB" sz="1800" dirty="0">
                <a:effectLst/>
                <a:latin typeface="Arial" panose="020B0604020202020204" pitchFamily="34" charset="0"/>
                <a:ea typeface="Arial" panose="020B0604020202020204" pitchFamily="34" charset="0"/>
              </a:rPr>
              <a:t>Within the industry there is a programme to enable Multiple Dwelling Units (MDUs) to engage with the smart metering installation programme.  This will involve installing additional equipment in various MDU locations, it is feasible that in some of these locations it would be advantageous to install an isolator switch.</a:t>
            </a:r>
          </a:p>
          <a:p>
            <a:pPr marL="0" indent="0">
              <a:buNone/>
            </a:pPr>
            <a:endParaRPr lang="en-GB" sz="1800" dirty="0">
              <a:effectLst/>
              <a:latin typeface="Arial" panose="020B0604020202020204" pitchFamily="34" charset="0"/>
              <a:ea typeface="Arial" panose="020B0604020202020204" pitchFamily="34" charset="0"/>
            </a:endParaRPr>
          </a:p>
          <a:p>
            <a:pPr marL="67945"/>
            <a:r>
              <a:rPr lang="en-GB" sz="1800" dirty="0">
                <a:effectLst/>
                <a:latin typeface="Arial" panose="020B0604020202020204" pitchFamily="34" charset="0"/>
                <a:ea typeface="Arial" panose="020B0604020202020204" pitchFamily="34" charset="0"/>
              </a:rPr>
              <a:t>It should be noted that only </a:t>
            </a:r>
            <a:r>
              <a:rPr lang="en-GB" sz="1800" dirty="0" err="1">
                <a:effectLst/>
                <a:latin typeface="Arial" panose="020B0604020202020204" pitchFamily="34" charset="0"/>
                <a:ea typeface="Arial" panose="020B0604020202020204" pitchFamily="34" charset="0"/>
              </a:rPr>
              <a:t>MOCoPA</a:t>
            </a:r>
            <a:r>
              <a:rPr lang="en-GB" sz="1800" dirty="0">
                <a:effectLst/>
                <a:latin typeface="Arial" panose="020B0604020202020204" pitchFamily="34" charset="0"/>
                <a:ea typeface="Arial" panose="020B0604020202020204" pitchFamily="34" charset="0"/>
              </a:rPr>
              <a:t> parties have the authority to break Distribution seals and remove the main fuse. This proposed change maintains that requirement.</a:t>
            </a:r>
          </a:p>
        </p:txBody>
      </p:sp>
    </p:spTree>
    <p:extLst>
      <p:ext uri="{BB962C8B-B14F-4D97-AF65-F5344CB8AC3E}">
        <p14:creationId xmlns:p14="http://schemas.microsoft.com/office/powerpoint/2010/main" val="4167118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313E2-640D-4609-BCAE-E68E5372D88E}"/>
              </a:ext>
            </a:extLst>
          </p:cNvPr>
          <p:cNvSpPr>
            <a:spLocks noGrp="1"/>
          </p:cNvSpPr>
          <p:nvPr>
            <p:ph type="title"/>
          </p:nvPr>
        </p:nvSpPr>
        <p:spPr/>
        <p:txBody>
          <a:bodyPr/>
          <a:lstStyle/>
          <a:p>
            <a:r>
              <a:rPr lang="en-GB" dirty="0"/>
              <a:t>Proposed Change</a:t>
            </a:r>
          </a:p>
        </p:txBody>
      </p:sp>
      <p:sp>
        <p:nvSpPr>
          <p:cNvPr id="3" name="Content Placeholder 2">
            <a:extLst>
              <a:ext uri="{FF2B5EF4-FFF2-40B4-BE49-F238E27FC236}">
                <a16:creationId xmlns:a16="http://schemas.microsoft.com/office/drawing/2014/main" id="{9FA1117F-DDD6-4963-A840-1CE10C44FD6A}"/>
              </a:ext>
            </a:extLst>
          </p:cNvPr>
          <p:cNvSpPr>
            <a:spLocks noGrp="1"/>
          </p:cNvSpPr>
          <p:nvPr>
            <p:ph idx="1"/>
          </p:nvPr>
        </p:nvSpPr>
        <p:spPr>
          <a:xfrm>
            <a:off x="720000" y="1961322"/>
            <a:ext cx="10800000" cy="4637478"/>
          </a:xfrm>
        </p:spPr>
        <p:txBody>
          <a:bodyPr>
            <a:normAutofit fontScale="92500" lnSpcReduction="20000"/>
          </a:bodyPr>
          <a:lstStyle/>
          <a:p>
            <a:pPr fontAlgn="base"/>
            <a:r>
              <a:rPr lang="en-GB" sz="1800" b="1" dirty="0">
                <a:solidFill>
                  <a:srgbClr val="000000"/>
                </a:solidFill>
                <a:effectLst/>
                <a:latin typeface="Calibri" panose="020F0502020204030204" pitchFamily="34" charset="0"/>
                <a:ea typeface="Times New Roman" panose="02020603050405020304" pitchFamily="18" charset="0"/>
              </a:rPr>
              <a:t>MOCOPA Operator Scope (Page: 51   version 4.9)</a:t>
            </a:r>
            <a:endParaRPr lang="en-GB" sz="1800" dirty="0">
              <a:effectLst/>
              <a:latin typeface="Arial" panose="020B0604020202020204" pitchFamily="34" charset="0"/>
              <a:ea typeface="Arial" panose="020B0604020202020204" pitchFamily="34" charset="0"/>
            </a:endParaRPr>
          </a:p>
          <a:p>
            <a:pPr marL="0" indent="0" fontAlgn="base">
              <a:buNone/>
            </a:pPr>
            <a:r>
              <a:rPr lang="en-GB" sz="1800" dirty="0">
                <a:solidFill>
                  <a:srgbClr val="000000"/>
                </a:solidFill>
                <a:effectLst/>
                <a:latin typeface="Calibri" panose="020F0502020204030204" pitchFamily="34" charset="0"/>
                <a:ea typeface="Times New Roman" panose="02020603050405020304" pitchFamily="18" charset="0"/>
              </a:rPr>
              <a:t> </a:t>
            </a:r>
            <a:endParaRPr lang="en-GB" sz="1800" dirty="0">
              <a:effectLst/>
              <a:latin typeface="Arial" panose="020B0604020202020204" pitchFamily="34" charset="0"/>
              <a:ea typeface="Arial" panose="020B0604020202020204" pitchFamily="34"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A MOCOPA Operator is only able to break the seals on and work upon Metering Equipment and Distribution Business Equipment, if: at the relevant Metering Point, they are the appointed MOCOPA Operator and are instructed by the electricity Supplier appointed to the relevant Metering Point; or, for whole current metering only, at the relevant Metering Point, they are not the appointed MOCOPA Operator, but they are required, </a:t>
            </a:r>
            <a:r>
              <a:rPr lang="en-GB" sz="1800" i="1" dirty="0">
                <a:solidFill>
                  <a:srgbClr val="FF0000"/>
                </a:solidFill>
                <a:effectLst/>
                <a:latin typeface="Calibri" panose="020F0502020204030204" pitchFamily="34" charset="0"/>
                <a:ea typeface="Times New Roman" panose="02020603050405020304" pitchFamily="18" charset="0"/>
              </a:rPr>
              <a:t>by ​the property owner, or with the express permission of the property owner ,</a:t>
            </a:r>
            <a:r>
              <a:rPr lang="en-GB" sz="1800" dirty="0">
                <a:solidFill>
                  <a:srgbClr val="ED5C57"/>
                </a:solidFill>
                <a:effectLst/>
                <a:latin typeface="Calibri" panose="020F0502020204030204" pitchFamily="34" charset="0"/>
                <a:ea typeface="Times New Roman" panose="02020603050405020304" pitchFamily="18" charset="0"/>
              </a:rPr>
              <a:t> </a:t>
            </a:r>
            <a:r>
              <a:rPr lang="en-GB" sz="1800" dirty="0">
                <a:solidFill>
                  <a:srgbClr val="000000"/>
                </a:solidFill>
                <a:effectLst/>
                <a:latin typeface="Calibri" panose="020F0502020204030204" pitchFamily="34" charset="0"/>
                <a:ea typeface="Times New Roman" panose="02020603050405020304" pitchFamily="18" charset="0"/>
              </a:rPr>
              <a:t> a third Party electricity Supplier or by the gas Supplier responsible under the Use of System Agreement for the equipment used for the communications with gas meters at the Site, to carry out the following work at the Metering Point (excluding replacing meters):</a:t>
            </a:r>
            <a:endParaRPr lang="en-GB" sz="1800" dirty="0">
              <a:effectLst/>
              <a:latin typeface="Arial" panose="020B0604020202020204" pitchFamily="34" charset="0"/>
              <a:ea typeface="Arial" panose="020B0604020202020204" pitchFamily="34" charset="0"/>
            </a:endParaRPr>
          </a:p>
          <a:p>
            <a:pPr fontAlgn="base"/>
            <a:r>
              <a:rPr lang="en-GB" sz="1800" dirty="0" err="1">
                <a:solidFill>
                  <a:srgbClr val="000000"/>
                </a:solidFill>
                <a:effectLst/>
                <a:latin typeface="Calibri" panose="020F0502020204030204" pitchFamily="34" charset="0"/>
                <a:ea typeface="Times New Roman" panose="02020603050405020304" pitchFamily="18" charset="0"/>
              </a:rPr>
              <a:t>i</a:t>
            </a:r>
            <a:r>
              <a:rPr lang="en-GB" sz="1800" dirty="0">
                <a:solidFill>
                  <a:srgbClr val="000000"/>
                </a:solidFill>
                <a:effectLst/>
                <a:latin typeface="Calibri" panose="020F0502020204030204" pitchFamily="34" charset="0"/>
                <a:ea typeface="Times New Roman" panose="02020603050405020304" pitchFamily="18" charset="0"/>
              </a:rPr>
              <a:t>. Minimal reposition of third Party Supplier’s meter in communal meter position, to accommodate space for appointed smart meter installation;</a:t>
            </a:r>
            <a:endParaRPr lang="en-GB" sz="1800" dirty="0">
              <a:effectLst/>
              <a:latin typeface="Arial" panose="020B0604020202020204" pitchFamily="34" charset="0"/>
              <a:ea typeface="Arial" panose="020B0604020202020204" pitchFamily="34"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ii. Work on looped neutral(s) on Metering Equipment;</a:t>
            </a:r>
            <a:endParaRPr lang="en-GB" sz="1800" dirty="0">
              <a:effectLst/>
              <a:latin typeface="Arial" panose="020B0604020202020204" pitchFamily="34" charset="0"/>
              <a:ea typeface="Arial" panose="020B0604020202020204" pitchFamily="34"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iii. Work on a shared supply;</a:t>
            </a:r>
            <a:endParaRPr lang="en-GB" sz="1800" dirty="0">
              <a:effectLst/>
              <a:latin typeface="Arial" panose="020B0604020202020204" pitchFamily="34" charset="0"/>
              <a:ea typeface="Arial" panose="020B0604020202020204" pitchFamily="34"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iv. Investigation/remedial revenue protection work;</a:t>
            </a:r>
            <a:endParaRPr lang="en-GB" sz="1800" dirty="0">
              <a:effectLst/>
              <a:latin typeface="Arial" panose="020B0604020202020204" pitchFamily="34" charset="0"/>
              <a:ea typeface="Arial" panose="020B0604020202020204" pitchFamily="34"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v. Installation of an isolator; and/or</a:t>
            </a:r>
            <a:endParaRPr lang="en-GB" sz="1800" dirty="0">
              <a:effectLst/>
              <a:latin typeface="Arial" panose="020B0604020202020204" pitchFamily="34" charset="0"/>
              <a:ea typeface="Arial" panose="020B0604020202020204" pitchFamily="34" charset="0"/>
            </a:endParaRPr>
          </a:p>
          <a:p>
            <a:r>
              <a:rPr lang="en-GB" sz="1800" dirty="0">
                <a:solidFill>
                  <a:srgbClr val="000000"/>
                </a:solidFill>
                <a:effectLst/>
                <a:latin typeface="Calibri" panose="020F0502020204030204" pitchFamily="34" charset="0"/>
                <a:ea typeface="Times New Roman" panose="02020603050405020304" pitchFamily="18" charset="0"/>
              </a:rPr>
              <a:t>vi. Install, operate, inspect, maintain, repair, renew, reposition, replace and/or remove equipment used for communications with gas meters at the Site (including minimal repositioning of electricity metering equipment as allowed under Use of System Agreement</a:t>
            </a:r>
            <a:endParaRPr lang="en-GB" dirty="0"/>
          </a:p>
        </p:txBody>
      </p:sp>
    </p:spTree>
    <p:extLst>
      <p:ext uri="{BB962C8B-B14F-4D97-AF65-F5344CB8AC3E}">
        <p14:creationId xmlns:p14="http://schemas.microsoft.com/office/powerpoint/2010/main" val="257486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313E2-640D-4609-BCAE-E68E5372D88E}"/>
              </a:ext>
            </a:extLst>
          </p:cNvPr>
          <p:cNvSpPr>
            <a:spLocks noGrp="1"/>
          </p:cNvSpPr>
          <p:nvPr>
            <p:ph type="title"/>
          </p:nvPr>
        </p:nvSpPr>
        <p:spPr/>
        <p:txBody>
          <a:bodyPr/>
          <a:lstStyle/>
          <a:p>
            <a:r>
              <a:rPr lang="en-GB" dirty="0"/>
              <a:t>Solution Comment</a:t>
            </a:r>
          </a:p>
        </p:txBody>
      </p:sp>
      <p:sp>
        <p:nvSpPr>
          <p:cNvPr id="3" name="Content Placeholder 2">
            <a:extLst>
              <a:ext uri="{FF2B5EF4-FFF2-40B4-BE49-F238E27FC236}">
                <a16:creationId xmlns:a16="http://schemas.microsoft.com/office/drawing/2014/main" id="{9FA1117F-DDD6-4963-A840-1CE10C44FD6A}"/>
              </a:ext>
            </a:extLst>
          </p:cNvPr>
          <p:cNvSpPr>
            <a:spLocks noGrp="1"/>
          </p:cNvSpPr>
          <p:nvPr>
            <p:ph idx="1"/>
          </p:nvPr>
        </p:nvSpPr>
        <p:spPr>
          <a:xfrm>
            <a:off x="720000" y="1961322"/>
            <a:ext cx="10800000" cy="4637478"/>
          </a:xfrm>
        </p:spPr>
        <p:txBody>
          <a:bodyPr>
            <a:normAutofit lnSpcReduction="10000"/>
          </a:bodyPr>
          <a:lstStyle/>
          <a:p>
            <a:r>
              <a:rPr lang="en-GB" sz="1800" dirty="0">
                <a:effectLst/>
                <a:latin typeface="Arial" panose="020B0604020202020204" pitchFamily="34" charset="0"/>
                <a:ea typeface="Arial" panose="020B0604020202020204" pitchFamily="34" charset="0"/>
              </a:rPr>
              <a:t>This issue has been recognised at the DCUSA Safe Isolations Working Group and previously agreed as an issue at the BEIS Smart Metering Operations Group (SMOG)  The removal of specified</a:t>
            </a:r>
            <a:r>
              <a:rPr lang="en-GB" sz="1800" dirty="0">
                <a:solidFill>
                  <a:srgbClr val="FF0000"/>
                </a:solidFill>
                <a:effectLst/>
                <a:latin typeface="Arial" panose="020B0604020202020204" pitchFamily="34" charset="0"/>
                <a:ea typeface="Arial" panose="020B0604020202020204" pitchFamily="34" charset="0"/>
              </a:rPr>
              <a:t> </a:t>
            </a:r>
            <a:r>
              <a:rPr lang="en-GB" sz="1800" dirty="0">
                <a:effectLst/>
                <a:latin typeface="Arial" panose="020B0604020202020204" pitchFamily="34" charset="0"/>
                <a:ea typeface="Arial" panose="020B0604020202020204" pitchFamily="34" charset="0"/>
              </a:rPr>
              <a:t>seals and fuses by non-authorised parties is both a health &amp; safety issue and a contravention of ESQCR. The proposed solution maintains the requirement for party who has acceded to </a:t>
            </a:r>
            <a:r>
              <a:rPr lang="en-GB" sz="1800" dirty="0" err="1">
                <a:effectLst/>
                <a:latin typeface="Arial" panose="020B0604020202020204" pitchFamily="34" charset="0"/>
                <a:ea typeface="Arial" panose="020B0604020202020204" pitchFamily="34" charset="0"/>
              </a:rPr>
              <a:t>MOCoPA</a:t>
            </a:r>
            <a:r>
              <a:rPr lang="en-GB" sz="1800" dirty="0">
                <a:effectLst/>
                <a:latin typeface="Arial" panose="020B0604020202020204" pitchFamily="34" charset="0"/>
                <a:ea typeface="Arial" panose="020B0604020202020204" pitchFamily="34" charset="0"/>
              </a:rPr>
              <a:t> to undertake the activity but broadens who can instruct that party to undertake the work</a:t>
            </a:r>
            <a:br>
              <a:rPr lang="en-GB" sz="1800" dirty="0">
                <a:effectLst/>
                <a:latin typeface="Arial" panose="020B0604020202020204" pitchFamily="34" charset="0"/>
                <a:ea typeface="Arial" panose="020B0604020202020204" pitchFamily="34" charset="0"/>
              </a:rPr>
            </a:br>
            <a:endParaRPr lang="en-GB" sz="1800" dirty="0">
              <a:effectLst/>
              <a:latin typeface="Arial" panose="020B0604020202020204" pitchFamily="34" charset="0"/>
              <a:ea typeface="Arial" panose="020B0604020202020204" pitchFamily="34" charset="0"/>
            </a:endParaRPr>
          </a:p>
          <a:p>
            <a:r>
              <a:rPr lang="en-GB" sz="1800" dirty="0">
                <a:latin typeface="Arial" panose="020B0604020202020204" pitchFamily="34" charset="0"/>
              </a:rPr>
              <a:t>As an example, a local authority or housing associate could contract with a MOCOPA party of their choice based on a commercial agreement.  This could be either a Distributor party or an Operator party.</a:t>
            </a:r>
            <a:br>
              <a:rPr lang="en-GB" sz="1800" dirty="0">
                <a:latin typeface="Arial" panose="020B0604020202020204" pitchFamily="34" charset="0"/>
              </a:rPr>
            </a:br>
            <a:endParaRPr lang="en-GB" sz="1800" dirty="0">
              <a:latin typeface="Arial" panose="020B0604020202020204" pitchFamily="34" charset="0"/>
            </a:endParaRPr>
          </a:p>
          <a:p>
            <a:r>
              <a:rPr lang="en-GB" sz="1800" dirty="0">
                <a:latin typeface="Arial" panose="020B0604020202020204" pitchFamily="34" charset="0"/>
              </a:rPr>
              <a:t>We believe that this maintains the integrity of ensuring that only MOCOPA parties can undertake this work.</a:t>
            </a:r>
            <a:br>
              <a:rPr lang="en-GB" sz="1800" dirty="0">
                <a:latin typeface="Arial" panose="020B0604020202020204" pitchFamily="34" charset="0"/>
              </a:rPr>
            </a:br>
            <a:endParaRPr lang="en-GB" sz="1800" dirty="0">
              <a:latin typeface="Arial" panose="020B0604020202020204" pitchFamily="34" charset="0"/>
            </a:endParaRPr>
          </a:p>
          <a:p>
            <a:r>
              <a:rPr lang="en-GB" sz="1800" dirty="0">
                <a:latin typeface="Arial" panose="020B0604020202020204" pitchFamily="34" charset="0"/>
              </a:rPr>
              <a:t>This could potentially lead to an increase in MOCOPA Operator parties but it should be noted that as from September 2021 this would be an accession to REC</a:t>
            </a:r>
            <a:br>
              <a:rPr lang="en-GB" sz="1800" dirty="0">
                <a:latin typeface="Arial" panose="020B0604020202020204" pitchFamily="34" charset="0"/>
              </a:rPr>
            </a:br>
            <a:endParaRPr lang="en-GB" sz="1800" dirty="0">
              <a:latin typeface="Arial" panose="020B0604020202020204" pitchFamily="34" charset="0"/>
            </a:endParaRPr>
          </a:p>
          <a:p>
            <a:r>
              <a:rPr lang="en-GB" sz="1800" dirty="0">
                <a:latin typeface="Arial" panose="020B0604020202020204" pitchFamily="34" charset="0"/>
              </a:rPr>
              <a:t>This solution does not preclude the Safe Isolations WG from developing a solution such as electrician registration.</a:t>
            </a:r>
            <a:endParaRPr lang="en-GB" dirty="0"/>
          </a:p>
        </p:txBody>
      </p:sp>
    </p:spTree>
    <p:extLst>
      <p:ext uri="{BB962C8B-B14F-4D97-AF65-F5344CB8AC3E}">
        <p14:creationId xmlns:p14="http://schemas.microsoft.com/office/powerpoint/2010/main" val="527550447"/>
      </p:ext>
    </p:extLst>
  </p:cSld>
  <p:clrMapOvr>
    <a:masterClrMapping/>
  </p:clrMapOvr>
</p:sld>
</file>

<file path=ppt/theme/theme1.xml><?xml version="1.0" encoding="utf-8"?>
<a:theme xmlns:a="http://schemas.openxmlformats.org/drawingml/2006/main" name="Office Theme">
  <a:themeElements>
    <a:clrScheme name="AMO colours">
      <a:dk1>
        <a:sysClr val="windowText" lastClr="000000"/>
      </a:dk1>
      <a:lt1>
        <a:sysClr val="window" lastClr="FFFFFF"/>
      </a:lt1>
      <a:dk2>
        <a:srgbClr val="44546A"/>
      </a:dk2>
      <a:lt2>
        <a:srgbClr val="E7E6E6"/>
      </a:lt2>
      <a:accent1>
        <a:srgbClr val="3D9BCD"/>
      </a:accent1>
      <a:accent2>
        <a:srgbClr val="967355"/>
      </a:accent2>
      <a:accent3>
        <a:srgbClr val="83B685"/>
      </a:accent3>
      <a:accent4>
        <a:srgbClr val="5D5C35"/>
      </a:accent4>
      <a:accent5>
        <a:srgbClr val="585869"/>
      </a:accent5>
      <a:accent6>
        <a:srgbClr val="5CA4B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AMO presentation template</Template>
  <TotalTime>0</TotalTime>
  <Words>865</Words>
  <Application>Microsoft Office PowerPoint</Application>
  <PresentationFormat>Widescreen</PresentationFormat>
  <Paragraphs>36</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Gill Sans MT</vt:lpstr>
      <vt:lpstr>Wingdings</vt:lpstr>
      <vt:lpstr>Office Theme</vt:lpstr>
      <vt:lpstr>PowerPoint Presentation</vt:lpstr>
      <vt:lpstr>Installing isolators</vt:lpstr>
      <vt:lpstr>Background</vt:lpstr>
      <vt:lpstr>Proposed Change</vt:lpstr>
      <vt:lpstr>Solution Comment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Faster Switching – metering impact</dc:title>
  <dc:creator>Tom Chevalier</dc:creator>
  <cp:lastModifiedBy>GEOFF H</cp:lastModifiedBy>
  <cp:revision>85</cp:revision>
  <dcterms:created xsi:type="dcterms:W3CDTF">2019-05-28T09:50:40Z</dcterms:created>
  <dcterms:modified xsi:type="dcterms:W3CDTF">2021-03-25T10:25:44Z</dcterms:modified>
</cp:coreProperties>
</file>